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9"/>
  </p:notesMasterIdLst>
  <p:sldIdLst>
    <p:sldId id="256" r:id="rId2"/>
    <p:sldId id="273" r:id="rId3"/>
    <p:sldId id="263" r:id="rId4"/>
    <p:sldId id="264" r:id="rId5"/>
    <p:sldId id="268" r:id="rId6"/>
    <p:sldId id="269" r:id="rId7"/>
    <p:sldId id="274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3792" autoAdjust="0"/>
  </p:normalViewPr>
  <p:slideViewPr>
    <p:cSldViewPr snapToGrid="0">
      <p:cViewPr varScale="1">
        <p:scale>
          <a:sx n="62" d="100"/>
          <a:sy n="62" d="100"/>
        </p:scale>
        <p:origin x="6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gif>
</file>

<file path=ppt/media/image3.gif>
</file>

<file path=ppt/media/image4.png>
</file>

<file path=ppt/media/image5.png>
</file>

<file path=ppt/media/image6.png>
</file>

<file path=ppt/media/image7.gif>
</file>

<file path=ppt/media/image8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8CF6F8-B583-4DEA-9094-4CD709F86002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CD66D-6561-4475-BD44-F3988CE773A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60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CD66D-6561-4475-BD44-F3988CE773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030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https://en.wikipedia.org/wiki/Random_forest#/media/File:Random_forest_diagram_complete.png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CD66D-6561-4475-BD44-F3988CE773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2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https://en.wikipedia.org/wiki/Cross-validation_(statistics)#/media/File:K-fold_cross_validation_EN.svg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CD66D-6561-4475-BD44-F3988CE773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969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EA95C03C-8125-415F-BC91-9595B3BAA16C}"/>
              </a:ext>
            </a:extLst>
          </p:cNvPr>
          <p:cNvSpPr/>
          <p:nvPr userDrawn="1"/>
        </p:nvSpPr>
        <p:spPr>
          <a:xfrm>
            <a:off x="111432" y="6097827"/>
            <a:ext cx="12202154" cy="76017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03E817F8-7C54-4BBF-A925-A3B42A37EE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4" t="3986" r="6425" b="11873"/>
          <a:stretch/>
        </p:blipFill>
        <p:spPr>
          <a:xfrm>
            <a:off x="0" y="-1"/>
            <a:ext cx="12202155" cy="6858001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>
          <a:xfrm>
            <a:off x="-2853843" y="7661525"/>
            <a:ext cx="12180884" cy="600322"/>
          </a:xfrm>
          <a:prstGeom prst="rect">
            <a:avLst/>
          </a:prstGeom>
          <a:solidFill>
            <a:srgbClr val="E4E5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/>
          <p:cNvSpPr/>
          <p:nvPr userDrawn="1"/>
        </p:nvSpPr>
        <p:spPr>
          <a:xfrm>
            <a:off x="868018" y="1874313"/>
            <a:ext cx="10688982" cy="3506499"/>
          </a:xfrm>
          <a:prstGeom prst="rect">
            <a:avLst/>
          </a:prstGeom>
          <a:solidFill>
            <a:srgbClr val="F3F4F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5973" y="3894511"/>
            <a:ext cx="9295826" cy="133588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3" name="Titel 1">
            <a:extLst>
              <a:ext uri="{FF2B5EF4-FFF2-40B4-BE49-F238E27FC236}">
                <a16:creationId xmlns:a16="http://schemas.microsoft.com/office/drawing/2014/main" id="{BAD7A55A-F90F-4EAA-AAE8-B91492636B93}"/>
              </a:ext>
            </a:extLst>
          </p:cNvPr>
          <p:cNvSpPr txBox="1">
            <a:spLocks/>
          </p:cNvSpPr>
          <p:nvPr userDrawn="1"/>
        </p:nvSpPr>
        <p:spPr>
          <a:xfrm>
            <a:off x="1295973" y="2462220"/>
            <a:ext cx="3466528" cy="12882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8000" b="1">
                <a:solidFill>
                  <a:schemeClr val="accent1">
                    <a:lumMod val="50000"/>
                  </a:schemeClr>
                </a:solidFill>
              </a:rPr>
              <a:t>GeoAI</a:t>
            </a:r>
            <a:endParaRPr lang="en-US" sz="8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20275610-5055-43D8-80CB-0438A2EE5A69}"/>
              </a:ext>
            </a:extLst>
          </p:cNvPr>
          <p:cNvCxnSpPr>
            <a:cxnSpLocks/>
          </p:cNvCxnSpPr>
          <p:nvPr userDrawn="1"/>
        </p:nvCxnSpPr>
        <p:spPr>
          <a:xfrm>
            <a:off x="4762500" y="2235200"/>
            <a:ext cx="0" cy="1515273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Untertitel 2">
            <a:extLst>
              <a:ext uri="{FF2B5EF4-FFF2-40B4-BE49-F238E27FC236}">
                <a16:creationId xmlns:a16="http://schemas.microsoft.com/office/drawing/2014/main" id="{97EAFFB3-49AC-458B-9600-EBBB7195A5CB}"/>
              </a:ext>
            </a:extLst>
          </p:cNvPr>
          <p:cNvSpPr txBox="1">
            <a:spLocks/>
          </p:cNvSpPr>
          <p:nvPr userDrawn="1"/>
        </p:nvSpPr>
        <p:spPr>
          <a:xfrm>
            <a:off x="4895630" y="2414589"/>
            <a:ext cx="6661370" cy="133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9" indent="-228589" algn="l" defTabSz="914354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766" indent="-2285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2942" indent="-2285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120" indent="-2285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298" indent="-2285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Unit 03 Randomly correct is not predicted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Unit 03-02 Randomly Good</a:t>
            </a:r>
          </a:p>
        </p:txBody>
      </p:sp>
    </p:spTree>
    <p:extLst>
      <p:ext uri="{BB962C8B-B14F-4D97-AF65-F5344CB8AC3E}">
        <p14:creationId xmlns:p14="http://schemas.microsoft.com/office/powerpoint/2010/main" val="1960275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666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5847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D06C78DD-9012-41E7-B2E0-9A153BEE8B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17" t="26632" r="41007" b="22071"/>
          <a:stretch/>
        </p:blipFill>
        <p:spPr>
          <a:xfrm>
            <a:off x="8318501" y="0"/>
            <a:ext cx="3873499" cy="4241800"/>
          </a:xfrm>
          <a:prstGeom prst="rect">
            <a:avLst/>
          </a:prstGeom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A68FF95-F542-40E2-BDE6-0437CEB58939}"/>
              </a:ext>
            </a:extLst>
          </p:cNvPr>
          <p:cNvSpPr/>
          <p:nvPr userDrawn="1"/>
        </p:nvSpPr>
        <p:spPr>
          <a:xfrm>
            <a:off x="3111500" y="-1074736"/>
            <a:ext cx="6972300" cy="7251699"/>
          </a:xfrm>
          <a:prstGeom prst="ellipse">
            <a:avLst/>
          </a:prstGeom>
          <a:ln>
            <a:noFill/>
          </a:ln>
          <a:effectLst>
            <a:softEdge rad="6604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A454BF2-A645-465A-B2FF-52D746651E6B}"/>
              </a:ext>
            </a:extLst>
          </p:cNvPr>
          <p:cNvSpPr/>
          <p:nvPr userDrawn="1"/>
        </p:nvSpPr>
        <p:spPr>
          <a:xfrm>
            <a:off x="4483099" y="-960431"/>
            <a:ext cx="6972300" cy="7251699"/>
          </a:xfrm>
          <a:prstGeom prst="ellipse">
            <a:avLst/>
          </a:prstGeom>
          <a:ln>
            <a:noFill/>
          </a:ln>
          <a:effectLst>
            <a:softEdge rad="6604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DB681D99-5264-4D77-B73C-8901214E508B}"/>
              </a:ext>
            </a:extLst>
          </p:cNvPr>
          <p:cNvSpPr/>
          <p:nvPr userDrawn="1"/>
        </p:nvSpPr>
        <p:spPr>
          <a:xfrm>
            <a:off x="9091988" y="3426616"/>
            <a:ext cx="2616200" cy="2613028"/>
          </a:xfrm>
          <a:prstGeom prst="ellipse">
            <a:avLst/>
          </a:prstGeom>
          <a:ln>
            <a:noFill/>
          </a:ln>
          <a:effectLst>
            <a:softEdge rad="6604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2450DB9B-66DA-48E6-8A56-19CA6033127E}"/>
              </a:ext>
            </a:extLst>
          </p:cNvPr>
          <p:cNvSpPr/>
          <p:nvPr userDrawn="1"/>
        </p:nvSpPr>
        <p:spPr>
          <a:xfrm>
            <a:off x="8064500" y="3426616"/>
            <a:ext cx="2616200" cy="2613028"/>
          </a:xfrm>
          <a:prstGeom prst="ellipse">
            <a:avLst/>
          </a:prstGeom>
          <a:ln>
            <a:noFill/>
          </a:ln>
          <a:effectLst>
            <a:softEdge rad="6604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495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2464905"/>
            <a:ext cx="10515600" cy="2097571"/>
          </a:xfrm>
        </p:spPr>
        <p:txBody>
          <a:bodyPr anchor="ctr">
            <a:normAutofit/>
          </a:bodyPr>
          <a:lstStyle>
            <a:lvl1pPr>
              <a:defRPr sz="2800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6848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8714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9794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2410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0861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31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912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31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B2EAE-09DA-4FED-94AD-FB3C5AC881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5510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830173" y="6356356"/>
            <a:ext cx="45236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/>
              <a:t>Außerschulische Lernorte #1 | Einführung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6"/>
            <a:ext cx="2008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FB2EAE-09DA-4FED-94AD-FB3C5AC88154}" type="slidenum">
              <a:rPr lang="en-US" noProof="0" smtClean="0"/>
              <a:t>‹Nr.›</a:t>
            </a:fld>
            <a:endParaRPr lang="en-US" noProof="0" dirty="0"/>
          </a:p>
        </p:txBody>
      </p:sp>
      <p:pic>
        <p:nvPicPr>
          <p:cNvPr id="8" name="Picture 2" descr="PhUniMa_Logo_4c"/>
          <p:cNvPicPr>
            <a:picLocks noChangeAspect="1" noChangeArrowheads="1"/>
          </p:cNvPicPr>
          <p:nvPr/>
        </p:nvPicPr>
        <p:blipFill>
          <a:blip r:embed="rId13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5617" y="6354763"/>
            <a:ext cx="1120775" cy="38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-104775" y="6176963"/>
            <a:ext cx="12192000" cy="0"/>
          </a:xfrm>
          <a:prstGeom prst="line">
            <a:avLst/>
          </a:prstGeom>
          <a:noFill/>
          <a:ln w="9525">
            <a:solidFill>
              <a:srgbClr val="E2E7FE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73685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589" indent="-228589" algn="l" defTabSz="914354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766" indent="-2285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2942" indent="-2285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120" indent="-2285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298" indent="-2285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File:Random_forest_diagram_complete.p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File:K-fold_cross_validation_EN.sv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an.umces.edu/media-library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88829" y="4122338"/>
            <a:ext cx="8363171" cy="1078701"/>
          </a:xfrm>
        </p:spPr>
        <p:txBody>
          <a:bodyPr>
            <a:normAutofit/>
          </a:bodyPr>
          <a:lstStyle/>
          <a:p>
            <a:endParaRPr 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4502152D-ECE8-4C84-9CAA-36A1708F11B7}"/>
              </a:ext>
            </a:extLst>
          </p:cNvPr>
          <p:cNvCxnSpPr>
            <a:cxnSpLocks/>
          </p:cNvCxnSpPr>
          <p:nvPr/>
        </p:nvCxnSpPr>
        <p:spPr>
          <a:xfrm>
            <a:off x="4762500" y="2235200"/>
            <a:ext cx="0" cy="1515273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566E4FB4-BFE0-444E-87DC-0658E8B02A72}"/>
              </a:ext>
            </a:extLst>
          </p:cNvPr>
          <p:cNvSpPr txBox="1">
            <a:spLocks/>
          </p:cNvSpPr>
          <p:nvPr/>
        </p:nvSpPr>
        <p:spPr>
          <a:xfrm>
            <a:off x="838200" y="4661689"/>
            <a:ext cx="10477495" cy="10787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354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178" indent="0" algn="ctr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354" indent="0" algn="ctr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532" indent="0" algn="ctr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709" indent="0" algn="ctr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5886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5E13FE3D-C671-4A01-ADCF-F754053F305A}"/>
              </a:ext>
            </a:extLst>
          </p:cNvPr>
          <p:cNvCxnSpPr/>
          <p:nvPr/>
        </p:nvCxnSpPr>
        <p:spPr>
          <a:xfrm>
            <a:off x="1288829" y="3894533"/>
            <a:ext cx="10026866" cy="0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819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4FA43E5-7BAF-4D80-8CA7-39034AF90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GeoAI | Unit 03-02 Randomly Good</a:t>
            </a: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E0513D3-C0BB-45E2-86AC-96AE1CCC7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dirty="0"/>
              <a:t>LM </a:t>
            </a:r>
            <a:r>
              <a:rPr lang="de-DE" sz="2000" dirty="0" err="1"/>
              <a:t>Randomly</a:t>
            </a:r>
            <a:r>
              <a:rPr lang="de-DE" sz="2000" dirty="0"/>
              <a:t> </a:t>
            </a:r>
            <a:r>
              <a:rPr lang="de-DE" sz="2000" dirty="0" err="1"/>
              <a:t>Good</a:t>
            </a:r>
            <a:r>
              <a:rPr lang="de-DE" sz="2000" dirty="0"/>
              <a:t> </a:t>
            </a:r>
            <a:r>
              <a:rPr lang="de-DE" dirty="0"/>
              <a:t>| </a:t>
            </a:r>
            <a:r>
              <a:rPr lang="de-DE" dirty="0" err="1"/>
              <a:t>Recap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DF00804-6867-4E55-804E-CFA114B4B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Last Session…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5443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/>
              <a:t>LM Randomly Good</a:t>
            </a:r>
            <a:r>
              <a:rPr lang="de-DE" sz="2000"/>
              <a:t> </a:t>
            </a:r>
            <a:r>
              <a:rPr lang="en-US"/>
              <a:t>|</a:t>
            </a:r>
            <a:r>
              <a:rPr lang="de-DE"/>
              <a:t> </a:t>
            </a:r>
            <a:r>
              <a:rPr lang="de-DE" dirty="0"/>
              <a:t>Learning </a:t>
            </a:r>
            <a:r>
              <a:rPr lang="en-US" dirty="0"/>
              <a:t>Objectives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At the end of this unit you should be able to: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prepare your data for machine learning,</a:t>
            </a:r>
          </a:p>
          <a:p>
            <a:r>
              <a:rPr lang="en-US" dirty="0"/>
              <a:t>understand the basic concept of random forest,</a:t>
            </a:r>
          </a:p>
          <a:p>
            <a:r>
              <a:rPr lang="en-US" dirty="0"/>
              <a:t>train a random forest model with random cross-validation, </a:t>
            </a:r>
          </a:p>
          <a:p>
            <a:r>
              <a:rPr lang="en-US" dirty="0"/>
              <a:t>determine the suitability of random cross-validation as a validation strategy for spatial data.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GeoAI | Unit 03-02 Randomly Good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1495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LM Randomly Good </a:t>
            </a:r>
            <a:r>
              <a:rPr lang="en-US" dirty="0"/>
              <a:t>| Random Forest 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3F4AC1F1-FEC9-46B8-A029-C9E0CBD50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54" b="8969"/>
          <a:stretch/>
        </p:blipFill>
        <p:spPr>
          <a:xfrm>
            <a:off x="2157508" y="1443864"/>
            <a:ext cx="7876984" cy="4677535"/>
          </a:xfr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6830169" y="6402095"/>
            <a:ext cx="4523631" cy="365125"/>
          </a:xfrm>
        </p:spPr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F1BE38E-C406-4319-BDF6-91074760121F}"/>
              </a:ext>
            </a:extLst>
          </p:cNvPr>
          <p:cNvSpPr txBox="1"/>
          <p:nvPr/>
        </p:nvSpPr>
        <p:spPr>
          <a:xfrm>
            <a:off x="152400" y="6171690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Image: Venkata </a:t>
            </a:r>
            <a:r>
              <a:rPr lang="de-DE" dirty="0" err="1"/>
              <a:t>Jagannath</a:t>
            </a:r>
            <a:r>
              <a:rPr lang="de-DE" dirty="0"/>
              <a:t> [CC BY-SA 4.0] via </a:t>
            </a:r>
            <a:r>
              <a:rPr lang="de-DE" dirty="0">
                <a:hlinkClick r:id="rId4"/>
              </a:rPr>
              <a:t>wikimedia.org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5556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86844-5D01-44DD-9B81-85FE36D6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dirty="0"/>
              <a:t>LM </a:t>
            </a:r>
            <a:r>
              <a:rPr lang="de-DE" sz="2000" dirty="0" err="1"/>
              <a:t>Randomly</a:t>
            </a:r>
            <a:r>
              <a:rPr lang="de-DE" sz="2000" dirty="0"/>
              <a:t> </a:t>
            </a:r>
            <a:r>
              <a:rPr lang="de-DE" sz="2000" dirty="0" err="1"/>
              <a:t>Good</a:t>
            </a:r>
            <a:r>
              <a:rPr lang="de-DE" dirty="0"/>
              <a:t> | Cross-Validation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05AC9871-50A7-4184-ACAC-914FA5EBF4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629" y="1558925"/>
            <a:ext cx="8822142" cy="4351338"/>
          </a:xfr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9C76696-9723-4ADF-83F9-0DF6AE6E2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GeoAI | Unit 03-02 Randomly Good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8E6E046-12D5-4FC3-98FD-940F23A534D3}"/>
              </a:ext>
            </a:extLst>
          </p:cNvPr>
          <p:cNvSpPr txBox="1"/>
          <p:nvPr/>
        </p:nvSpPr>
        <p:spPr>
          <a:xfrm>
            <a:off x="152400" y="617169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Image: Gufosowa [CC BY-SA 4.0] via </a:t>
            </a:r>
            <a:r>
              <a:rPr lang="de-DE" dirty="0">
                <a:hlinkClick r:id="rId4"/>
              </a:rPr>
              <a:t>wikimedia.org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5562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123E90-AC0D-4837-A61F-5222D992A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dirty="0"/>
              <a:t>LM </a:t>
            </a:r>
            <a:r>
              <a:rPr lang="de-DE" sz="2000" dirty="0" err="1"/>
              <a:t>Randomly</a:t>
            </a:r>
            <a:r>
              <a:rPr lang="de-DE" sz="2000" dirty="0"/>
              <a:t> </a:t>
            </a:r>
            <a:r>
              <a:rPr lang="de-DE" sz="2000" dirty="0" err="1"/>
              <a:t>Good</a:t>
            </a:r>
            <a:r>
              <a:rPr lang="de-DE" dirty="0"/>
              <a:t> | </a:t>
            </a: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coincidence</a:t>
            </a:r>
            <a:r>
              <a:rPr lang="de-DE" dirty="0"/>
              <a:t>? </a:t>
            </a:r>
          </a:p>
        </p:txBody>
      </p:sp>
      <p:pic>
        <p:nvPicPr>
          <p:cNvPr id="5" name="Pred">
            <a:hlinkClick r:id="" action="ppaction://media"/>
            <a:extLst>
              <a:ext uri="{FF2B5EF4-FFF2-40B4-BE49-F238E27FC236}">
                <a16:creationId xmlns:a16="http://schemas.microsoft.com/office/drawing/2014/main" id="{F2554268-1E65-47BB-A2F3-CC4898982AB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3063" y="1371600"/>
            <a:ext cx="8303174" cy="4670430"/>
          </a:xfr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6D20E00-ACC2-4E27-800D-996A8010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GeoAI | Unit 03-02 Randomly Good</a:t>
            </a:r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A029AEE-DA63-41A2-B2C9-EF69E793204E}"/>
              </a:ext>
            </a:extLst>
          </p:cNvPr>
          <p:cNvSpPr/>
          <p:nvPr/>
        </p:nvSpPr>
        <p:spPr>
          <a:xfrm>
            <a:off x="1364700" y="1270000"/>
            <a:ext cx="1270000" cy="48600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FBE0C92-7D1F-4AAF-A1AC-9676466A5DD8}"/>
              </a:ext>
            </a:extLst>
          </p:cNvPr>
          <p:cNvSpPr/>
          <p:nvPr/>
        </p:nvSpPr>
        <p:spPr>
          <a:xfrm>
            <a:off x="9077151" y="1270000"/>
            <a:ext cx="1115149" cy="477203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803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B18BF2-7FDB-49BA-B142-FB4E67DCD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dirty="0"/>
              <a:t>LM </a:t>
            </a:r>
            <a:r>
              <a:rPr lang="de-DE" sz="2000" dirty="0" err="1"/>
              <a:t>Randomly</a:t>
            </a:r>
            <a:r>
              <a:rPr lang="de-DE" sz="2000" dirty="0"/>
              <a:t> </a:t>
            </a:r>
            <a:r>
              <a:rPr lang="de-DE" sz="2000" dirty="0" err="1"/>
              <a:t>Good</a:t>
            </a:r>
            <a:r>
              <a:rPr lang="de-DE" sz="2000" dirty="0"/>
              <a:t> </a:t>
            </a:r>
            <a:r>
              <a:rPr lang="de-DE" dirty="0"/>
              <a:t>| </a:t>
            </a:r>
            <a:r>
              <a:rPr lang="de-DE" dirty="0" err="1"/>
              <a:t>Spatiality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6F307B-F797-43E4-AED6-E5FC8A781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GeoAI</a:t>
            </a:r>
            <a:r>
              <a:rPr lang="en-US" dirty="0"/>
              <a:t> | Unit 03-02 Randomly Good</a:t>
            </a:r>
            <a:endParaRPr lang="de-DE" dirty="0"/>
          </a:p>
        </p:txBody>
      </p:sp>
      <p:pic>
        <p:nvPicPr>
          <p:cNvPr id="8" name="Grafik 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BD83B4C-A376-4EC6-8BAC-2FD9CBA93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70" y="2287588"/>
            <a:ext cx="5130124" cy="286385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D26A0CD-95A3-4996-9277-30A15B697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345" y="2287588"/>
            <a:ext cx="5130125" cy="286385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0404FBDC-0C9F-48E4-9ECF-F128CBCF9B6E}"/>
              </a:ext>
            </a:extLst>
          </p:cNvPr>
          <p:cNvSpPr txBox="1"/>
          <p:nvPr/>
        </p:nvSpPr>
        <p:spPr>
          <a:xfrm>
            <a:off x="302370" y="5151438"/>
            <a:ext cx="5577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Symbols:</a:t>
            </a:r>
            <a:r>
              <a:rPr lang="de-DE" b="1" dirty="0"/>
              <a:t> </a:t>
            </a:r>
            <a:r>
              <a:rPr lang="de-DE" b="1" dirty="0">
                <a:hlinkClick r:id="rId4"/>
              </a:rPr>
              <a:t>ian.umces.edu/media-</a:t>
            </a:r>
            <a:r>
              <a:rPr lang="de-DE" b="1" dirty="0" err="1">
                <a:hlinkClick r:id="rId4"/>
              </a:rPr>
              <a:t>library</a:t>
            </a:r>
            <a:r>
              <a:rPr lang="de-DE" dirty="0">
                <a:hlinkClick r:id="rId4"/>
              </a:rPr>
              <a:t>/</a:t>
            </a:r>
            <a:r>
              <a:rPr lang="de-DE" dirty="0"/>
              <a:t> [CC BY-SA 4.0]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4326575"/>
      </p:ext>
    </p:extLst>
  </p:cSld>
  <p:clrMapOvr>
    <a:masterClrMapping/>
  </p:clrMapOvr>
</p:sld>
</file>

<file path=ppt/theme/theme1.xml><?xml version="1.0" encoding="utf-8"?>
<a:theme xmlns:a="http://schemas.openxmlformats.org/drawingml/2006/main" name="umr_16_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r_16_9" id="{9E94FA10-4A95-4863-BF8E-ED1E29B35DE8}" vid="{91FB6C90-C80D-4EA9-BA30-48A9542CEEF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umr_16_9</Template>
  <TotalTime>0</TotalTime>
  <Words>221</Words>
  <Application>Microsoft Office PowerPoint</Application>
  <PresentationFormat>Breitbild</PresentationFormat>
  <Paragraphs>28</Paragraphs>
  <Slides>7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0" baseType="lpstr">
      <vt:lpstr>Arial</vt:lpstr>
      <vt:lpstr>Calibri</vt:lpstr>
      <vt:lpstr>umr_16_9</vt:lpstr>
      <vt:lpstr>PowerPoint-Präsentation</vt:lpstr>
      <vt:lpstr>LM Randomly Good | Recap</vt:lpstr>
      <vt:lpstr>LM Randomly Good | Learning Objectives</vt:lpstr>
      <vt:lpstr>LM Randomly Good | Random Forest </vt:lpstr>
      <vt:lpstr>LM Randomly Good | Cross-Validation</vt:lpstr>
      <vt:lpstr>LM Randomly Good | Prediction or coincidence? </vt:lpstr>
      <vt:lpstr>LM Randomly Good | Spatiality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Systems, Models, Simulations</dc:title>
  <dc:creator>Thomas Nauss</dc:creator>
  <cp:lastModifiedBy>Lisa Bald</cp:lastModifiedBy>
  <cp:revision>59</cp:revision>
  <dcterms:created xsi:type="dcterms:W3CDTF">2018-04-01T15:06:10Z</dcterms:created>
  <dcterms:modified xsi:type="dcterms:W3CDTF">2021-07-27T12:27:20Z</dcterms:modified>
</cp:coreProperties>
</file>

<file path=docProps/thumbnail.jpeg>
</file>